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Lounsbury" initials="RL" lastIdx="1" clrIdx="0">
    <p:extLst>
      <p:ext uri="{19B8F6BF-5375-455C-9EA6-DF929625EA0E}">
        <p15:presenceInfo xmlns:p15="http://schemas.microsoft.com/office/powerpoint/2012/main" userId="S-1-5-21-537255895-1197108409-4220287306-8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0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95242782152231"/>
          <c:y val="6.6593606769303093E-2"/>
          <c:w val="0.79050315519070757"/>
          <c:h val="0.832052380911390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  <a:scene3d>
      <a:camera prst="orthographicFront"/>
      <a:lightRig rig="threePt" dir="t"/>
    </a:scene3d>
    <a:sp3d>
      <a:bevelT h="1333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45855492947464"/>
          <c:y val="0.15720685759533634"/>
          <c:w val="0.71219300060444535"/>
          <c:h val="0.750561283870725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  <a:scene3d>
      <a:camera prst="orthographicFront"/>
      <a:lightRig rig="threePt" dir="t"/>
    </a:scene3d>
    <a:sp3d>
      <a:bevelT h="1333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452375736175374E-2"/>
          <c:y val="5.6643408669731936E-2"/>
          <c:w val="0.79050315519070757"/>
          <c:h val="0.832052380911390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  <a:scene3d>
      <a:camera prst="orthographicFront"/>
      <a:lightRig rig="threePt" dir="t"/>
    </a:scene3d>
    <a:sp3d>
      <a:bevelT h="1333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037557544673053E-2"/>
          <c:y val="0.10293963254593176"/>
          <c:w val="0.82052821795941067"/>
          <c:h val="0.8635338291046952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  <a:scene3d>
      <a:camera prst="orthographicFront"/>
      <a:lightRig rig="threePt" dir="t"/>
    </a:scene3d>
    <a:sp3d>
      <a:bevelT h="1333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08585144805617"/>
          <c:y val="6.6744412630239405E-2"/>
          <c:w val="0.74713372254656663"/>
          <c:h val="0.785756051326917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metal"/>
          </c:spPr>
          <c:explosion val="4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830-4D9E-B6F6-549357ECD5E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9830-4D9E-B6F6-549357ECD5E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9830-4D9E-B6F6-549357ECD5E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9830-4D9E-B6F6-549357ECD5EF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 prstMaterial="metal"/>
            </c:spPr>
            <c:extLst>
              <c:ext xmlns:c16="http://schemas.microsoft.com/office/drawing/2014/chart" uri="{C3380CC4-5D6E-409C-BE32-E72D297353CC}">
                <c16:uniqueId val="{00000005-9830-4D9E-B6F6-549357ECD5EF}"/>
              </c:ext>
            </c:extLst>
          </c:dPt>
          <c:dLbls>
            <c:dLbl>
              <c:idx val="0"/>
              <c:layout>
                <c:manualLayout>
                  <c:x val="1.7757150496156876E-3"/>
                  <c:y val="3.7055320008075911E-2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E1D6D2DE-4AAE-4A71-8675-9F153D11DFCD}" type="CATEGORYNAME">
                      <a:rPr lang="en-US" sz="160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B2F0B8EC-F2F1-4DB8-8A78-9AA277037A50}" type="VALUE">
                      <a:rPr lang="en-US" sz="1600" baseline="0" smtClean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r>
                      <a:rPr lang="en-US" sz="1600" baseline="0" dirty="0"/>
                      <a:t> </a:t>
                    </a:r>
                    <a:fld id="{A00B9835-5B00-43F5-864A-ED8CBE2FDF98}" type="PERCENTAGE">
                      <a:rPr lang="en-US" sz="1600" baseline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numFmt formatCode="0.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830-4D9E-B6F6-549357ECD5EF}"/>
                </c:ext>
              </c:extLst>
            </c:dLbl>
            <c:dLbl>
              <c:idx val="1"/>
              <c:layout>
                <c:manualLayout>
                  <c:x val="3.0911901081916538E-2"/>
                  <c:y val="0.16536088385570777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C6FBECEF-FE30-40BA-AAF0-2E64327A57B9}" type="CATEGORYNAME">
                      <a:rPr lang="en-US" sz="160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BBCF71C9-3873-45B3-BDBC-3DC811099178}" type="VALUE">
                      <a:rPr lang="en-US" sz="1600" baseline="0" smtClean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r>
                      <a:rPr lang="en-US" sz="1600" baseline="0" dirty="0"/>
                      <a:t> </a:t>
                    </a:r>
                    <a:fld id="{6E7B69E2-FF0D-4540-9D07-BC595B6F9C92}" type="PERCENTAGE">
                      <a:rPr lang="en-US" sz="1600" baseline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numFmt formatCode="0.0%" sourceLinked="0"/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830-4D9E-B6F6-549357ECD5EF}"/>
                </c:ext>
              </c:extLst>
            </c:dLbl>
            <c:dLbl>
              <c:idx val="2"/>
              <c:layout>
                <c:manualLayout>
                  <c:x val="1.3395157135497167E-2"/>
                  <c:y val="-0.24208963476444512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EFFB1CE0-B020-47D7-AB66-5FD3164A5D2F}" type="CATEGORYNAME">
                      <a:rPr lang="en-US" sz="160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1B68FB47-5E21-4257-80A2-001586BB9D5E}" type="VALUE">
                      <a:rPr lang="en-US" sz="1600" baseline="0" smtClean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r>
                      <a:rPr lang="en-US" sz="1600" baseline="0" dirty="0"/>
                      <a:t> </a:t>
                    </a:r>
                    <a:fld id="{E3E8DD2C-E19F-4368-AA91-A376F3ACA74C}" type="PERCENTAGE">
                      <a:rPr lang="en-US" sz="1600" baseline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numFmt formatCode="0.0%" sourceLinked="0"/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830-4D9E-B6F6-549357ECD5EF}"/>
                </c:ext>
              </c:extLst>
            </c:dLbl>
            <c:dLbl>
              <c:idx val="3"/>
              <c:layout>
                <c:manualLayout>
                  <c:x val="-2.8443198099459967E-2"/>
                  <c:y val="-1.6039629661676907E-2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fld id="{796EB668-C80F-4CAB-9887-DEE0960B9462}" type="CATEGORYNAME">
                      <a:rPr lang="en-US" sz="160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[CATEGORY NAME]</a:t>
                    </a:fld>
                    <a:r>
                      <a:rPr lang="en-US" sz="1600" baseline="0" dirty="0"/>
                      <a:t>, </a:t>
                    </a:r>
                    <a:fld id="{5FA7CDEC-720B-47C0-A2ED-6D0A6390D2C0}" type="VALUE">
                      <a:rPr lang="en-US" sz="1600" baseline="0" smtClean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[VALUE]</a:t>
                    </a:fld>
                    <a:r>
                      <a:rPr lang="en-US" sz="1600" baseline="0" dirty="0"/>
                      <a:t> </a:t>
                    </a:r>
                    <a:fld id="{2F6F6A8F-66E8-4FCD-9120-9766D61B5128}" type="PERCENTAGE">
                      <a:rPr lang="en-US" sz="1600" baseline="0"/>
                      <a:pPr>
                        <a:defRPr sz="1600" b="0" i="0" u="none" strike="noStrike" baseline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numFmt formatCode="0.0%" sourceLinked="0"/>
              <c:spPr/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830-4D9E-B6F6-549357ECD5EF}"/>
                </c:ext>
              </c:extLst>
            </c:dLbl>
            <c:dLbl>
              <c:idx val="4"/>
              <c:layout>
                <c:manualLayout>
                  <c:x val="0.23816427276255098"/>
                  <c:y val="1.8248680453404862E-3"/>
                </c:manualLayout>
              </c:layout>
              <c:tx>
                <c:rich>
                  <a:bodyPr/>
                  <a:lstStyle/>
                  <a:p>
                    <a:pPr>
                      <a:defRPr sz="16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600" dirty="0"/>
                      <a:t>Sports Wagering, $25,629  0.1%</a:t>
                    </a:r>
                  </a:p>
                </c:rich>
              </c:tx>
              <c:numFmt formatCode="0.0%" sourceLinked="0"/>
              <c:spPr>
                <a:noFill/>
                <a:ln w="25400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02131143863423"/>
                      <c:h val="0.106212121212121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830-4D9E-B6F6-549357ECD5EF}"/>
                </c:ext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'2023'!$D$1:$D$5</c:f>
              <c:strCache>
                <c:ptCount val="5"/>
                <c:pt idx="0">
                  <c:v>State</c:v>
                </c:pt>
                <c:pt idx="1">
                  <c:v>City</c:v>
                </c:pt>
                <c:pt idx="2">
                  <c:v>County</c:v>
                </c:pt>
                <c:pt idx="3">
                  <c:v>RDA</c:v>
                </c:pt>
                <c:pt idx="4">
                  <c:v>Sports Wagering</c:v>
                </c:pt>
              </c:strCache>
            </c:strRef>
          </c:cat>
          <c:val>
            <c:numRef>
              <c:f>'2023'!$I$1:$I$5</c:f>
              <c:numCache>
                <c:formatCode>_("$"* #,##0_);_("$"* \(#,##0\);_("$"* "-"??_);_(@_)</c:formatCode>
                <c:ptCount val="5"/>
                <c:pt idx="0">
                  <c:v>22876425</c:v>
                </c:pt>
                <c:pt idx="1">
                  <c:v>531665</c:v>
                </c:pt>
                <c:pt idx="2">
                  <c:v>2780994</c:v>
                </c:pt>
                <c:pt idx="3">
                  <c:v>6845719</c:v>
                </c:pt>
                <c:pt idx="4" formatCode="_(* #,##0_);_(* \(#,##0\);_(* &quot;-&quot;??_);_(@_)">
                  <c:v>25628.74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30-4D9E-B6F6-549357ECD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ln>
      <a:noFill/>
    </a:ln>
    <a:scene3d>
      <a:camera prst="orthographicFront"/>
      <a:lightRig rig="threePt" dir="t"/>
    </a:scene3d>
    <a:sp3d>
      <a:bevelT h="1333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469289-B132-4A64-884A-91B68090AAE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722857-40BB-46BF-947F-D7203AF828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59"/>
          <a:stretch/>
        </p:blipFill>
        <p:spPr>
          <a:xfrm>
            <a:off x="0" y="5486400"/>
            <a:ext cx="9144000" cy="13750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5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87568FB4-0B27-41D1-9F79-44F4BB9849D0}"/>
              </a:ext>
            </a:extLst>
          </p:cNvPr>
          <p:cNvSpPr txBox="1"/>
          <p:nvPr/>
        </p:nvSpPr>
        <p:spPr>
          <a:xfrm>
            <a:off x="0" y="15240"/>
            <a:ext cx="9144000" cy="746760"/>
          </a:xfrm>
          <a:prstGeom prst="rect">
            <a:avLst/>
          </a:prstGeom>
          <a:ln w="47625">
            <a:solidFill>
              <a:schemeClr val="tx1"/>
            </a:solidFill>
          </a:ln>
          <a:effectLst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effectLst/>
                <a:latin typeface="+mn-lt"/>
                <a:ea typeface="+mn-ea"/>
                <a:cs typeface="+mn-cs"/>
              </a:rPr>
              <a:t>2023 State &amp; Local Taxes Paid: $33,060,432</a:t>
            </a:r>
            <a:endParaRPr lang="en-US" sz="3600" b="1" dirty="0">
              <a:effectLst/>
            </a:endParaRPr>
          </a:p>
          <a:p>
            <a:endParaRPr lang="en-US" sz="28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7F06012-C7D7-4406-B0CE-8D6255F624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888687"/>
              </p:ext>
            </p:extLst>
          </p:nvPr>
        </p:nvGraphicFramePr>
        <p:xfrm>
          <a:off x="178511" y="1905000"/>
          <a:ext cx="6477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110B7A0-33BE-45B8-AFCC-B967D93C3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58" y="5998160"/>
            <a:ext cx="2832721" cy="825034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F0F5C4-54B7-4C06-B541-6CCFDB6D29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960543"/>
              </p:ext>
            </p:extLst>
          </p:nvPr>
        </p:nvGraphicFramePr>
        <p:xfrm>
          <a:off x="-1590675" y="-233362"/>
          <a:ext cx="12325350" cy="732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BF0F5C4-54B7-4C06-B541-6CCFDB6D29AF}"/>
              </a:ext>
            </a:extLst>
          </p:cNvPr>
          <p:cNvGraphicFramePr>
            <a:graphicFrameLocks/>
          </p:cNvGraphicFramePr>
          <p:nvPr/>
        </p:nvGraphicFramePr>
        <p:xfrm>
          <a:off x="-1438275" y="-80962"/>
          <a:ext cx="12325350" cy="732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BF0F5C4-54B7-4C06-B541-6CCFDB6D29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25358"/>
              </p:ext>
            </p:extLst>
          </p:nvPr>
        </p:nvGraphicFramePr>
        <p:xfrm>
          <a:off x="-1138237" y="0"/>
          <a:ext cx="114204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BF0F5C4-54B7-4C06-B541-6CCFDB6D29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28929"/>
              </p:ext>
            </p:extLst>
          </p:nvPr>
        </p:nvGraphicFramePr>
        <p:xfrm>
          <a:off x="266700" y="1066800"/>
          <a:ext cx="8915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30407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49116</TotalTime>
  <Words>36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amanda.schramm</dc:creator>
  <cp:lastModifiedBy>Patricia Clemons</cp:lastModifiedBy>
  <cp:revision>39</cp:revision>
  <cp:lastPrinted>2024-02-21T18:22:37Z</cp:lastPrinted>
  <dcterms:created xsi:type="dcterms:W3CDTF">2016-12-01T19:11:00Z</dcterms:created>
  <dcterms:modified xsi:type="dcterms:W3CDTF">2024-02-21T18:24:42Z</dcterms:modified>
</cp:coreProperties>
</file>